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73" r:id="rId6"/>
    <p:sldId id="259" r:id="rId7"/>
    <p:sldId id="274" r:id="rId8"/>
    <p:sldId id="275" r:id="rId9"/>
    <p:sldId id="276" r:id="rId10"/>
    <p:sldId id="270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Josefin Sans" pitchFamily="2" charset="0"/>
      <p:regular r:id="rId16"/>
    </p:embeddedFont>
    <p:embeddedFont>
      <p:font typeface="Josefin Sans Bold" pitchFamily="2" charset="0"/>
      <p:regular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DD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6.sv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02445" y="1891200"/>
            <a:ext cx="8217084" cy="5867870"/>
            <a:chOff x="0" y="-71755"/>
            <a:chExt cx="10956112" cy="7823826"/>
          </a:xfrm>
        </p:grpSpPr>
        <p:sp>
          <p:nvSpPr>
            <p:cNvPr id="3" name="TextBox 3"/>
            <p:cNvSpPr txBox="1"/>
            <p:nvPr/>
          </p:nvSpPr>
          <p:spPr>
            <a:xfrm>
              <a:off x="0" y="1689375"/>
              <a:ext cx="10956112" cy="4333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72"/>
                </a:lnSpc>
              </a:pPr>
              <a:r>
                <a:rPr lang="en-US" sz="7475" b="1" dirty="0" err="1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Báo</a:t>
              </a:r>
              <a:r>
                <a:rPr lang="en-US" sz="7475" b="1" dirty="0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 </a:t>
              </a:r>
              <a:r>
                <a:rPr lang="en-US" sz="7475" b="1" dirty="0" err="1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cáo</a:t>
              </a:r>
              <a:r>
                <a:rPr lang="en-US" sz="7475" b="1" dirty="0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 </a:t>
              </a:r>
              <a:r>
                <a:rPr lang="en-US" sz="7475" b="1" dirty="0" err="1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Dự</a:t>
              </a:r>
              <a:r>
                <a:rPr lang="en-US" sz="7475" b="1" dirty="0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 </a:t>
              </a:r>
              <a:r>
                <a:rPr lang="en-US" sz="7475" b="1" dirty="0" err="1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Án</a:t>
              </a:r>
              <a:endParaRPr lang="en-US" sz="7475" b="1" dirty="0">
                <a:solidFill>
                  <a:srgbClr val="F7B4A7"/>
                </a:solidFill>
                <a:latin typeface="Josefin Sans Bold"/>
                <a:ea typeface="Josefin Sans Bold"/>
                <a:cs typeface="Josefin Sans Bold"/>
                <a:sym typeface="Josefin Sans Bold"/>
              </a:endParaRPr>
            </a:p>
            <a:p>
              <a:pPr algn="l">
                <a:lnSpc>
                  <a:spcPts val="8372"/>
                </a:lnSpc>
              </a:pPr>
              <a:r>
                <a:rPr lang="en-US" sz="7475" b="1" dirty="0" err="1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Sàn</a:t>
              </a:r>
              <a:r>
                <a:rPr lang="en-US" sz="7475" b="1" dirty="0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 </a:t>
              </a:r>
              <a:r>
                <a:rPr lang="en-US" sz="7475" b="1" dirty="0" err="1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giao</a:t>
              </a:r>
              <a:r>
                <a:rPr lang="en-US" sz="7475" b="1" dirty="0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 </a:t>
              </a:r>
              <a:r>
                <a:rPr lang="en-US" sz="7475" b="1" dirty="0" err="1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dịch</a:t>
              </a:r>
              <a:endParaRPr lang="en-US" sz="7475" b="1" dirty="0">
                <a:solidFill>
                  <a:srgbClr val="F7B4A7"/>
                </a:solidFill>
                <a:latin typeface="Josefin Sans Bold"/>
                <a:ea typeface="Josefin Sans Bold"/>
                <a:cs typeface="Josefin Sans Bold"/>
                <a:sym typeface="Josefin Sans Bold"/>
              </a:endParaRPr>
            </a:p>
            <a:p>
              <a:pPr algn="l">
                <a:lnSpc>
                  <a:spcPts val="8372"/>
                </a:lnSpc>
              </a:pPr>
              <a:r>
                <a:rPr lang="en-US" sz="7475" b="1" dirty="0" err="1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Bất</a:t>
              </a:r>
              <a:r>
                <a:rPr lang="en-US" sz="7475" b="1" dirty="0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 </a:t>
              </a:r>
              <a:r>
                <a:rPr lang="en-US" sz="7475" b="1" dirty="0" err="1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động</a:t>
              </a:r>
              <a:r>
                <a:rPr lang="en-US" sz="7475" b="1" dirty="0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 </a:t>
              </a:r>
              <a:r>
                <a:rPr lang="en-US" sz="7475" b="1" dirty="0" err="1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sản</a:t>
              </a:r>
              <a:endParaRPr lang="en-US" sz="7475" b="1" dirty="0">
                <a:solidFill>
                  <a:srgbClr val="F7B4A7"/>
                </a:solidFill>
                <a:latin typeface="Josefin Sans Bold"/>
                <a:ea typeface="Josefin Sans Bold"/>
                <a:cs typeface="Josefin Sans Bold"/>
                <a:sym typeface="Josefin Sans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1755"/>
              <a:ext cx="10956112" cy="554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spc="446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Devcamp</a:t>
              </a:r>
              <a:r>
                <a:rPr lang="en-US" sz="2400" spc="446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2024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962111"/>
              <a:ext cx="10956112" cy="789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60"/>
                </a:lnSpc>
              </a:pPr>
              <a:r>
                <a:rPr lang="en-US" sz="3400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Người</a:t>
              </a:r>
              <a:r>
                <a:rPr lang="en-US" sz="3400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3400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thực</a:t>
              </a:r>
              <a:r>
                <a:rPr lang="en-US" sz="3400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3400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hiện</a:t>
              </a:r>
              <a:r>
                <a:rPr lang="en-US" sz="3400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: </a:t>
              </a:r>
              <a:r>
                <a:rPr lang="en-US" sz="3400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Hồ</a:t>
              </a:r>
              <a:r>
                <a:rPr lang="en-US" sz="3400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3400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Chí</a:t>
              </a:r>
              <a:r>
                <a:rPr lang="en-US" sz="3400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3400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Công</a:t>
              </a:r>
              <a:endParaRPr lang="en-US" sz="3400" dirty="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5800" y="419100"/>
            <a:ext cx="7312717" cy="1990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19"/>
              </a:lnSpc>
            </a:pPr>
            <a:r>
              <a:rPr lang="en-US" sz="8000" b="1" spc="-88" dirty="0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5. </a:t>
            </a:r>
            <a:r>
              <a:rPr lang="en-US" sz="8000" b="1" spc="-88" dirty="0" err="1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Tổng</a:t>
            </a:r>
            <a:r>
              <a:rPr lang="en-US" sz="8000" b="1" spc="-88" dirty="0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</a:t>
            </a:r>
            <a:r>
              <a:rPr lang="en-US" sz="8000" b="1" spc="-88" dirty="0" err="1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kết</a:t>
            </a:r>
            <a:endParaRPr lang="en-US" sz="8000" b="1" spc="-88" dirty="0">
              <a:solidFill>
                <a:srgbClr val="2B4B82"/>
              </a:solidFill>
              <a:latin typeface="Josefin Sans Bold"/>
              <a:ea typeface="Josefin Sans Bold"/>
              <a:cs typeface="Josefin Sans Bold"/>
              <a:sym typeface="Josefin Sans Bold"/>
            </a:endParaRPr>
          </a:p>
          <a:p>
            <a:pPr algn="l">
              <a:lnSpc>
                <a:spcPts val="7519"/>
              </a:lnSpc>
            </a:pPr>
            <a:endParaRPr lang="en-US" sz="8000" b="1" spc="-88" dirty="0">
              <a:solidFill>
                <a:srgbClr val="2B4B82"/>
              </a:solidFill>
              <a:latin typeface="Josefin Sans Bold"/>
              <a:ea typeface="Josefin Sans Bold"/>
              <a:cs typeface="Josefin Sans Bold"/>
              <a:sym typeface="Josefin Sans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9854137" y="3018272"/>
            <a:ext cx="7411325" cy="4635447"/>
          </a:xfrm>
          <a:custGeom>
            <a:avLst/>
            <a:gdLst/>
            <a:ahLst/>
            <a:cxnLst/>
            <a:rect l="l" t="t" r="r" b="b"/>
            <a:pathLst>
              <a:path w="7411325" h="4635447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65100" y="8613636"/>
            <a:ext cx="4338720" cy="2713672"/>
          </a:xfrm>
          <a:custGeom>
            <a:avLst/>
            <a:gdLst/>
            <a:ahLst/>
            <a:cxnLst/>
            <a:rect l="l" t="t" r="r" b="b"/>
            <a:pathLst>
              <a:path w="4338720" h="2713672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76014" y="7483497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20348" y="712171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773AD55A-AA68-492D-BB6D-E3D112E0214D}"/>
              </a:ext>
            </a:extLst>
          </p:cNvPr>
          <p:cNvSpPr txBox="1"/>
          <p:nvPr/>
        </p:nvSpPr>
        <p:spPr>
          <a:xfrm>
            <a:off x="685800" y="1740871"/>
            <a:ext cx="9358914" cy="673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480"/>
              </a:lnSpc>
              <a:buFont typeface="Arial" panose="020B0604020202020204" pitchFamily="34" charset="0"/>
              <a:buChar char="•"/>
            </a:pP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Những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điểm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đã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đạt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được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:</a:t>
            </a:r>
          </a:p>
          <a:p>
            <a:pPr marL="514350" indent="-514350" algn="l">
              <a:lnSpc>
                <a:spcPts val="3480"/>
              </a:lnSpc>
              <a:buFont typeface="+mj-lt"/>
              <a:buAutoNum type="arabicPeriod"/>
            </a:pP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Giao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diện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thân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thiện</a:t>
            </a:r>
            <a:endParaRPr lang="en-US" sz="2900" dirty="0">
              <a:solidFill>
                <a:srgbClr val="2B4B8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514350" indent="-514350" algn="l">
              <a:lnSpc>
                <a:spcPts val="3480"/>
              </a:lnSpc>
              <a:buFont typeface="+mj-lt"/>
              <a:buAutoNum type="arabicPeriod"/>
            </a:pP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Website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đã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đáp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ứng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được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yêu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cầu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xử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lý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cơ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bản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như</a:t>
            </a:r>
            <a:endParaRPr lang="en-US" sz="2900" dirty="0">
              <a:solidFill>
                <a:srgbClr val="2B4B8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algn="l">
              <a:lnSpc>
                <a:spcPts val="3480"/>
              </a:lnSpc>
            </a:pP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phần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quản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trị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dữ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liệu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hệ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thống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và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phần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giao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diện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cho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khách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hàng</a:t>
            </a:r>
            <a:endParaRPr lang="en-US" sz="2900" dirty="0">
              <a:solidFill>
                <a:srgbClr val="2B4B8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algn="l">
              <a:lnSpc>
                <a:spcPts val="3480"/>
              </a:lnSpc>
            </a:pP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3.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Hỗ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trợ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tìm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kiếm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bằng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Tiếng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Việt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tìm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kiếm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mờ</a:t>
            </a:r>
            <a:endParaRPr lang="en-US" sz="2900" dirty="0">
              <a:solidFill>
                <a:srgbClr val="2B4B8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algn="l">
              <a:lnSpc>
                <a:spcPts val="3480"/>
              </a:lnSpc>
            </a:pP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4.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Hỗ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trợ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tải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nhiều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ảnh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lên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AWS S3</a:t>
            </a:r>
          </a:p>
          <a:p>
            <a:pPr algn="l">
              <a:lnSpc>
                <a:spcPts val="3480"/>
              </a:lnSpc>
            </a:pPr>
            <a:endParaRPr lang="en-US" sz="2900" dirty="0">
              <a:solidFill>
                <a:srgbClr val="2B4B8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indent="-457200" algn="l">
              <a:lnSpc>
                <a:spcPts val="3480"/>
              </a:lnSpc>
              <a:buFont typeface="Arial" panose="020B0604020202020204" pitchFamily="34" charset="0"/>
              <a:buChar char="•"/>
            </a:pP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Hướng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phát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triển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của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Website:</a:t>
            </a:r>
          </a:p>
          <a:p>
            <a:pPr marL="514350" indent="-514350" algn="l">
              <a:lnSpc>
                <a:spcPts val="3480"/>
              </a:lnSpc>
              <a:buFont typeface="+mj-lt"/>
              <a:buAutoNum type="arabicPeriod"/>
            </a:pP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Giao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diện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giúp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người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dùng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cài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đặt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thay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đổi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mật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khẩu</a:t>
            </a:r>
            <a:endParaRPr lang="en-US" sz="2900" dirty="0">
              <a:solidFill>
                <a:srgbClr val="2B4B8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514350" indent="-514350" algn="l">
              <a:lnSpc>
                <a:spcPts val="3480"/>
              </a:lnSpc>
              <a:buFont typeface="+mj-lt"/>
              <a:buAutoNum type="arabicPeriod"/>
            </a:pP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Tích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hợp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đăng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nhập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đăng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ký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bằng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gmail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,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facebook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,…</a:t>
            </a:r>
          </a:p>
          <a:p>
            <a:pPr marL="514350" indent="-514350" algn="l">
              <a:lnSpc>
                <a:spcPts val="3480"/>
              </a:lnSpc>
              <a:buFont typeface="+mj-lt"/>
              <a:buAutoNum type="arabicPeriod"/>
            </a:pP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Hỗ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trợ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giao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tiếp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với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khách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hàng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qua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Zalo</a:t>
            </a:r>
            <a:endParaRPr lang="en-US" sz="2900" dirty="0">
              <a:solidFill>
                <a:srgbClr val="2B4B8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514350" indent="-514350" algn="l">
              <a:lnSpc>
                <a:spcPts val="3480"/>
              </a:lnSpc>
              <a:buFont typeface="+mj-lt"/>
              <a:buAutoNum type="arabicPeriod"/>
            </a:pP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Xử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lý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bảo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mật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cho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các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dữ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liệu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khách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hàng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gửi</a:t>
            </a:r>
            <a:endParaRPr lang="en-US" sz="2900" dirty="0">
              <a:solidFill>
                <a:srgbClr val="2B4B8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1677222"/>
            <a:ext cx="8592473" cy="3673735"/>
            <a:chOff x="-7819" y="-9525"/>
            <a:chExt cx="11456630" cy="4898313"/>
          </a:xfrm>
        </p:grpSpPr>
        <p:sp>
          <p:nvSpPr>
            <p:cNvPr id="3" name="TextBox 3"/>
            <p:cNvSpPr txBox="1"/>
            <p:nvPr/>
          </p:nvSpPr>
          <p:spPr>
            <a:xfrm>
              <a:off x="481672" y="-9525"/>
              <a:ext cx="8654507" cy="12977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7559"/>
                </a:lnSpc>
              </a:pPr>
              <a:r>
                <a:rPr lang="en-US" sz="6299" b="1" dirty="0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 </a:t>
              </a:r>
              <a:r>
                <a:rPr lang="en-US" sz="6299" b="1" dirty="0" err="1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Nội</a:t>
              </a:r>
              <a:r>
                <a:rPr lang="en-US" sz="6299" b="1" dirty="0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 dung </a:t>
              </a:r>
              <a:r>
                <a:rPr lang="en-US" sz="6299" b="1" dirty="0" err="1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dự</a:t>
              </a:r>
              <a:r>
                <a:rPr lang="en-US" sz="6299" b="1" dirty="0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 </a:t>
              </a:r>
              <a:r>
                <a:rPr lang="en-US" sz="6299" b="1" dirty="0" err="1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án</a:t>
              </a:r>
              <a:endParaRPr lang="en-US" sz="6299" b="1" dirty="0">
                <a:solidFill>
                  <a:srgbClr val="F7B4A7"/>
                </a:solidFill>
                <a:latin typeface="Josefin Sans Bold"/>
                <a:ea typeface="Josefin Sans Bold"/>
                <a:cs typeface="Josefin Sans Bold"/>
                <a:sym typeface="Josefin Sans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81673" y="2327393"/>
              <a:ext cx="7537706" cy="492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2"/>
                </a:lnSpc>
              </a:pPr>
              <a:endParaRPr lang="en-US" sz="1849" spc="221" dirty="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7819" y="1495123"/>
              <a:ext cx="11456630" cy="3393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19309" lvl="1" indent="-514350" algn="just">
                <a:lnSpc>
                  <a:spcPts val="3955"/>
                </a:lnSpc>
                <a:buAutoNum type="arabicPeriod"/>
              </a:pP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Mục</a:t>
              </a:r>
              <a:r>
                <a:rPr lang="en-US" sz="2825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tiêu</a:t>
              </a:r>
              <a:r>
                <a:rPr lang="en-US" sz="2825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và</a:t>
              </a:r>
              <a:r>
                <a:rPr lang="en-US" sz="2825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yêu</a:t>
              </a:r>
              <a:r>
                <a:rPr lang="en-US" sz="2825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cầu</a:t>
              </a:r>
              <a:r>
                <a:rPr lang="en-US" sz="2825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của</a:t>
              </a:r>
              <a:r>
                <a:rPr lang="en-US" sz="2825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dự</a:t>
              </a:r>
              <a:r>
                <a:rPr lang="en-US" sz="2825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án</a:t>
              </a:r>
              <a:endParaRPr lang="en-US" sz="2825" dirty="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819309" lvl="1" indent="-514350" algn="just">
                <a:lnSpc>
                  <a:spcPts val="3955"/>
                </a:lnSpc>
                <a:buAutoNum type="arabicPeriod"/>
              </a:pP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Phân</a:t>
              </a:r>
              <a:r>
                <a:rPr lang="en-US" sz="2825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tích</a:t>
              </a:r>
              <a:r>
                <a:rPr lang="en-US" sz="2825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và</a:t>
              </a:r>
              <a:r>
                <a:rPr lang="en-US" sz="2825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thiết</a:t>
              </a:r>
              <a:r>
                <a:rPr lang="en-US" sz="2825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kế</a:t>
              </a:r>
              <a:r>
                <a:rPr lang="en-US" sz="2825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hệ</a:t>
              </a:r>
              <a:r>
                <a:rPr lang="en-US" sz="2825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thống</a:t>
              </a:r>
              <a:endParaRPr lang="en-US" sz="2825" dirty="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819309" lvl="1" indent="-514350" algn="just">
                <a:lnSpc>
                  <a:spcPts val="3955"/>
                </a:lnSpc>
                <a:buAutoNum type="arabicPeriod"/>
              </a:pP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Công</a:t>
              </a:r>
              <a:r>
                <a:rPr lang="en-US" sz="2825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cụ</a:t>
              </a:r>
              <a:r>
                <a:rPr lang="en-US" sz="2825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thực</a:t>
              </a:r>
              <a:r>
                <a:rPr lang="en-US" sz="2825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hiện</a:t>
              </a:r>
              <a:endParaRPr lang="en-US" sz="2825" dirty="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819309" lvl="1" indent="-514350" algn="just">
                <a:lnSpc>
                  <a:spcPts val="3955"/>
                </a:lnSpc>
                <a:buAutoNum type="arabicPeriod"/>
              </a:pP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Kết</a:t>
              </a:r>
              <a:r>
                <a:rPr lang="en-US" sz="2825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quả</a:t>
              </a:r>
              <a:r>
                <a:rPr lang="en-US" sz="2825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chương</a:t>
              </a:r>
              <a:r>
                <a:rPr lang="en-US" sz="2825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trình</a:t>
              </a:r>
              <a:endParaRPr lang="en-US" sz="2825" dirty="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819309" lvl="1" indent="-514350" algn="just">
                <a:lnSpc>
                  <a:spcPts val="3955"/>
                </a:lnSpc>
                <a:buAutoNum type="arabicPeriod"/>
              </a:pP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Tổng</a:t>
              </a:r>
              <a:r>
                <a:rPr lang="en-US" sz="2825" dirty="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825" dirty="0" err="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kết</a:t>
              </a:r>
              <a:endParaRPr lang="en-US" sz="2825" dirty="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09758" y="1684366"/>
            <a:ext cx="3874545" cy="5122596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6" y="0"/>
                </a:lnTo>
                <a:lnTo>
                  <a:pt x="3874546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80976" y="2475095"/>
            <a:ext cx="3874545" cy="5122596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5" y="0"/>
                </a:lnTo>
                <a:lnTo>
                  <a:pt x="3874545" y="5122595"/>
                </a:lnTo>
                <a:lnTo>
                  <a:pt x="0" y="512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495732" y="3214319"/>
            <a:ext cx="3874545" cy="5122596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5" y="0"/>
                </a:lnTo>
                <a:lnTo>
                  <a:pt x="3874545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97814" y="3086100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90600" y="1496377"/>
            <a:ext cx="9768230" cy="8309444"/>
            <a:chOff x="0" y="623569"/>
            <a:chExt cx="13024306" cy="11079262"/>
          </a:xfrm>
        </p:grpSpPr>
        <p:sp>
          <p:nvSpPr>
            <p:cNvPr id="4" name="TextBox 4"/>
            <p:cNvSpPr txBox="1"/>
            <p:nvPr/>
          </p:nvSpPr>
          <p:spPr>
            <a:xfrm>
              <a:off x="0" y="623569"/>
              <a:ext cx="13024306" cy="2632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 b="1" dirty="0">
                  <a:solidFill>
                    <a:srgbClr val="31356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1. </a:t>
              </a:r>
              <a:r>
                <a:rPr lang="en-US" sz="6400" b="1" dirty="0" err="1">
                  <a:solidFill>
                    <a:srgbClr val="31356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Mục</a:t>
              </a:r>
              <a:r>
                <a:rPr lang="en-US" sz="6400" b="1" dirty="0">
                  <a:solidFill>
                    <a:srgbClr val="31356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 </a:t>
              </a:r>
              <a:r>
                <a:rPr lang="en-US" sz="6400" b="1" dirty="0" err="1">
                  <a:solidFill>
                    <a:srgbClr val="31356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tiêu</a:t>
              </a:r>
              <a:r>
                <a:rPr lang="en-US" sz="6400" b="1" dirty="0">
                  <a:solidFill>
                    <a:srgbClr val="31356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 </a:t>
              </a:r>
              <a:r>
                <a:rPr lang="en-US" sz="6400" b="1" dirty="0" err="1">
                  <a:solidFill>
                    <a:srgbClr val="31356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và</a:t>
              </a:r>
              <a:r>
                <a:rPr lang="en-US" sz="6400" b="1" dirty="0">
                  <a:solidFill>
                    <a:srgbClr val="31356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 </a:t>
              </a:r>
              <a:r>
                <a:rPr lang="en-US" sz="6400" b="1" dirty="0" err="1">
                  <a:solidFill>
                    <a:srgbClr val="31356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yêu</a:t>
              </a:r>
              <a:r>
                <a:rPr lang="en-US" sz="6400" b="1" dirty="0">
                  <a:solidFill>
                    <a:srgbClr val="31356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 </a:t>
              </a:r>
              <a:r>
                <a:rPr lang="en-US" sz="6400" b="1" dirty="0" err="1">
                  <a:solidFill>
                    <a:srgbClr val="31356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cầu</a:t>
              </a:r>
              <a:r>
                <a:rPr lang="en-US" sz="6400" b="1" dirty="0">
                  <a:solidFill>
                    <a:srgbClr val="31356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 </a:t>
              </a:r>
              <a:r>
                <a:rPr lang="en-US" sz="6400" b="1" dirty="0" err="1">
                  <a:solidFill>
                    <a:srgbClr val="31356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của</a:t>
              </a:r>
              <a:r>
                <a:rPr lang="en-US" sz="6400" b="1" dirty="0">
                  <a:solidFill>
                    <a:srgbClr val="31356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 </a:t>
              </a:r>
              <a:r>
                <a:rPr lang="en-US" sz="6400" b="1" dirty="0" err="1">
                  <a:solidFill>
                    <a:srgbClr val="31356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dự</a:t>
              </a:r>
              <a:r>
                <a:rPr lang="en-US" sz="6400" b="1" dirty="0">
                  <a:solidFill>
                    <a:srgbClr val="31356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 </a:t>
              </a:r>
              <a:r>
                <a:rPr lang="en-US" sz="6400" b="1" dirty="0" err="1">
                  <a:solidFill>
                    <a:srgbClr val="31356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án</a:t>
              </a:r>
              <a:endParaRPr lang="en-US" sz="6400" b="1" dirty="0">
                <a:solidFill>
                  <a:srgbClr val="31356E"/>
                </a:solidFill>
                <a:latin typeface="Josefin Sans Bold"/>
                <a:ea typeface="Josefin Sans Bold"/>
                <a:cs typeface="Josefin Sans Bold"/>
                <a:sym typeface="Josefin Sans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22230"/>
              <a:ext cx="12478551" cy="7180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80"/>
                </a:lnSpc>
              </a:pP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Yêu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cầu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:</a:t>
              </a:r>
            </a:p>
            <a:p>
              <a:pPr marL="457200" indent="-457200" algn="l">
                <a:lnSpc>
                  <a:spcPts val="3480"/>
                </a:lnSpc>
                <a:buFontTx/>
                <a:buChar char="-"/>
              </a:pP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Xây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dựng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hệ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thống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API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cho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phép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thao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tác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quản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lý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với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dữ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liệu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của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dự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án</a:t>
              </a:r>
              <a:endPara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457200" indent="-457200" algn="l">
                <a:lnSpc>
                  <a:spcPts val="3480"/>
                </a:lnSpc>
                <a:buFontTx/>
                <a:buChar char="-"/>
              </a:pP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Xây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dựng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hệ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thống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adminLTE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cho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phép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thao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tác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quản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lý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với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dữ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liệu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của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dự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án</a:t>
              </a:r>
              <a:endPara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457200" indent="-457200" algn="l">
                <a:lnSpc>
                  <a:spcPts val="3480"/>
                </a:lnSpc>
                <a:buFontTx/>
                <a:buChar char="-"/>
              </a:pP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Xây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dựng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giao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diện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cho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khách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hàng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truy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cập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và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sử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dụng</a:t>
              </a:r>
              <a:endPara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algn="l">
                <a:lnSpc>
                  <a:spcPts val="3480"/>
                </a:lnSpc>
              </a:pP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Mục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tiêu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:</a:t>
              </a:r>
            </a:p>
            <a:p>
              <a:pPr marL="457200" indent="-457200" algn="l">
                <a:lnSpc>
                  <a:spcPts val="3480"/>
                </a:lnSpc>
                <a:buFontTx/>
                <a:buChar char="-"/>
              </a:pP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Có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phần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quản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trị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có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thể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thao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tác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trên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dữ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liệu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hệ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thống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có</a:t>
              </a:r>
              <a:endPara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457200" indent="-457200" algn="l">
                <a:lnSpc>
                  <a:spcPts val="3480"/>
                </a:lnSpc>
                <a:buFontTx/>
                <a:buChar char="-"/>
              </a:pP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Có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phần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giao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diện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cho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khách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hàng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dễ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dàng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tìm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kiếm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,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xét</a:t>
              </a:r>
              <a:r>
                <a:rPr lang="en-US" sz="2900" dirty="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900" dirty="0" err="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duyệt</a:t>
              </a:r>
              <a:endPara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3A1FA3A3-3699-43B3-8048-2AC3BD1DFE6F}"/>
              </a:ext>
            </a:extLst>
          </p:cNvPr>
          <p:cNvSpPr txBox="1"/>
          <p:nvPr/>
        </p:nvSpPr>
        <p:spPr>
          <a:xfrm>
            <a:off x="914400" y="138221"/>
            <a:ext cx="9768230" cy="197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 b="1" dirty="0">
                <a:solidFill>
                  <a:srgbClr val="31356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2. </a:t>
            </a:r>
            <a:r>
              <a:rPr lang="en-US" sz="6400" b="1" dirty="0" err="1">
                <a:solidFill>
                  <a:srgbClr val="31356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Phân</a:t>
            </a:r>
            <a:r>
              <a:rPr lang="en-US" sz="6400" b="1" dirty="0">
                <a:solidFill>
                  <a:srgbClr val="31356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</a:t>
            </a:r>
            <a:r>
              <a:rPr lang="en-US" sz="6400" b="1" dirty="0" err="1">
                <a:solidFill>
                  <a:srgbClr val="31356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tích</a:t>
            </a:r>
            <a:r>
              <a:rPr lang="en-US" sz="6400" b="1" dirty="0">
                <a:solidFill>
                  <a:srgbClr val="31356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</a:t>
            </a:r>
            <a:r>
              <a:rPr lang="en-US" sz="6400" b="1" dirty="0" err="1">
                <a:solidFill>
                  <a:srgbClr val="31356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và</a:t>
            </a:r>
            <a:r>
              <a:rPr lang="en-US" sz="6400" b="1" dirty="0">
                <a:solidFill>
                  <a:srgbClr val="31356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</a:t>
            </a:r>
            <a:r>
              <a:rPr lang="en-US" sz="6400" b="1" dirty="0" err="1">
                <a:solidFill>
                  <a:srgbClr val="31356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thiết</a:t>
            </a:r>
            <a:r>
              <a:rPr lang="en-US" sz="6400" b="1" dirty="0">
                <a:solidFill>
                  <a:srgbClr val="31356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</a:t>
            </a:r>
            <a:r>
              <a:rPr lang="en-US" sz="6400" b="1" dirty="0" err="1">
                <a:solidFill>
                  <a:srgbClr val="31356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kế</a:t>
            </a:r>
            <a:r>
              <a:rPr lang="en-US" sz="6400" b="1" dirty="0">
                <a:solidFill>
                  <a:srgbClr val="31356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</a:t>
            </a:r>
            <a:r>
              <a:rPr lang="en-US" sz="6400" b="1" dirty="0" err="1">
                <a:solidFill>
                  <a:srgbClr val="31356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hệ</a:t>
            </a:r>
            <a:r>
              <a:rPr lang="en-US" sz="6400" b="1" dirty="0">
                <a:solidFill>
                  <a:srgbClr val="31356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</a:t>
            </a:r>
            <a:r>
              <a:rPr lang="en-US" sz="6400" b="1" dirty="0" err="1">
                <a:solidFill>
                  <a:srgbClr val="31356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thống</a:t>
            </a:r>
            <a:endParaRPr lang="en-US" sz="6400" b="1" dirty="0">
              <a:solidFill>
                <a:srgbClr val="31356E"/>
              </a:solidFill>
              <a:latin typeface="Josefin Sans Bold"/>
              <a:ea typeface="Josefin Sans Bold"/>
              <a:cs typeface="Josefin Sans Bold"/>
              <a:sym typeface="Josefin Sans Bold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225D9BE-DF85-41E2-964F-EEE32132A57C}"/>
              </a:ext>
            </a:extLst>
          </p:cNvPr>
          <p:cNvSpPr txBox="1"/>
          <p:nvPr/>
        </p:nvSpPr>
        <p:spPr>
          <a:xfrm>
            <a:off x="907473" y="2143129"/>
            <a:ext cx="6276929" cy="46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36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Sơ</a:t>
            </a:r>
            <a:r>
              <a:rPr lang="en-US" sz="36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đồ</a:t>
            </a:r>
            <a:r>
              <a:rPr lang="en-US" sz="36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chức</a:t>
            </a:r>
            <a:r>
              <a:rPr lang="en-US" sz="36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năng</a:t>
            </a:r>
            <a:endParaRPr lang="en-US" sz="3600" dirty="0">
              <a:solidFill>
                <a:srgbClr val="2B4B8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0F2DE-864B-4017-8B04-CBC8EC293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933700"/>
            <a:ext cx="12192000" cy="70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82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18D412-5CB3-4675-92A4-75EFC438C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48" y="2324100"/>
            <a:ext cx="15916303" cy="6344025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FD63F015-06DF-467F-B99F-536F0AB26041}"/>
              </a:ext>
            </a:extLst>
          </p:cNvPr>
          <p:cNvSpPr txBox="1"/>
          <p:nvPr/>
        </p:nvSpPr>
        <p:spPr>
          <a:xfrm>
            <a:off x="914400" y="876300"/>
            <a:ext cx="6276929" cy="46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36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Cơ</a:t>
            </a:r>
            <a:r>
              <a:rPr lang="en-US" sz="36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sở</a:t>
            </a:r>
            <a:r>
              <a:rPr lang="en-US" sz="36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dữ</a:t>
            </a:r>
            <a:r>
              <a:rPr lang="en-US" sz="36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36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liệu</a:t>
            </a:r>
            <a:endParaRPr lang="en-US" sz="3600" dirty="0">
              <a:solidFill>
                <a:srgbClr val="2B4B8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65588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90600" y="2943870"/>
            <a:ext cx="6276929" cy="174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8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Front-end: Bootstrap, Tailwind, </a:t>
            </a:r>
            <a:r>
              <a:rPr lang="en-US" sz="28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Jquery</a:t>
            </a:r>
            <a:endParaRPr lang="en-US" sz="2800" dirty="0">
              <a:solidFill>
                <a:srgbClr val="2B4B8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8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Back-end: Java Spring Boot, </a:t>
            </a:r>
            <a:r>
              <a:rPr lang="en-US" sz="28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MySql</a:t>
            </a:r>
            <a:r>
              <a:rPr lang="en-US" sz="28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, Elasticsearch, AWS S3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0551837" y="390596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138681" y="-2447996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994246" y="-375920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30AC53-3274-4FF1-810E-78109A8D4540}"/>
              </a:ext>
            </a:extLst>
          </p:cNvPr>
          <p:cNvSpPr txBox="1"/>
          <p:nvPr/>
        </p:nvSpPr>
        <p:spPr>
          <a:xfrm>
            <a:off x="565681" y="1564321"/>
            <a:ext cx="1257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dirty="0">
                <a:solidFill>
                  <a:schemeClr val="tx2"/>
                </a:solidFill>
                <a:latin typeface="Josefin Sans Bold" pitchFamily="2" charset="0"/>
              </a:rPr>
              <a:t>3. </a:t>
            </a:r>
            <a:r>
              <a:rPr lang="en-US" sz="6400" dirty="0" err="1">
                <a:solidFill>
                  <a:schemeClr val="tx2"/>
                </a:solidFill>
                <a:latin typeface="Josefin Sans Bold" pitchFamily="2" charset="0"/>
              </a:rPr>
              <a:t>Công</a:t>
            </a:r>
            <a:r>
              <a:rPr lang="en-US" sz="6400" dirty="0">
                <a:solidFill>
                  <a:schemeClr val="tx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chemeClr val="tx2"/>
                </a:solidFill>
                <a:latin typeface="Josefin Sans Bold" pitchFamily="2" charset="0"/>
              </a:rPr>
              <a:t>cụ</a:t>
            </a:r>
            <a:r>
              <a:rPr lang="en-US" sz="6400" dirty="0">
                <a:solidFill>
                  <a:schemeClr val="tx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chemeClr val="tx2"/>
                </a:solidFill>
                <a:latin typeface="Josefin Sans Bold" pitchFamily="2" charset="0"/>
              </a:rPr>
              <a:t>thực</a:t>
            </a:r>
            <a:r>
              <a:rPr lang="en-US" sz="6400" dirty="0">
                <a:solidFill>
                  <a:schemeClr val="tx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chemeClr val="tx2"/>
                </a:solidFill>
                <a:latin typeface="Josefin Sans Bold" pitchFamily="2" charset="0"/>
              </a:rPr>
              <a:t>hiện</a:t>
            </a:r>
            <a:endParaRPr lang="en-US" sz="6400" dirty="0">
              <a:solidFill>
                <a:schemeClr val="tx2"/>
              </a:solidFill>
              <a:latin typeface="Josefin Sans Bold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04631F-A73A-482F-96B8-8254BF2412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620" y="2214840"/>
            <a:ext cx="6687483" cy="32008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868304-3B79-43C2-8BB6-930E808D43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246" y="5612854"/>
            <a:ext cx="6609421" cy="34428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37764F-B220-4454-AAD2-ADECC2EB5C1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81" y="5534054"/>
            <a:ext cx="64008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D6269F-A2CB-49EC-A3F5-44E80B5A281A}"/>
              </a:ext>
            </a:extLst>
          </p:cNvPr>
          <p:cNvSpPr txBox="1"/>
          <p:nvPr/>
        </p:nvSpPr>
        <p:spPr>
          <a:xfrm>
            <a:off x="457200" y="419100"/>
            <a:ext cx="1257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dirty="0">
                <a:solidFill>
                  <a:schemeClr val="tx2"/>
                </a:solidFill>
                <a:latin typeface="Josefin Sans Bold" pitchFamily="2" charset="0"/>
              </a:rPr>
              <a:t>4. </a:t>
            </a:r>
            <a:r>
              <a:rPr lang="en-US" sz="6400" dirty="0" err="1">
                <a:solidFill>
                  <a:schemeClr val="tx2"/>
                </a:solidFill>
                <a:latin typeface="Josefin Sans Bold" pitchFamily="2" charset="0"/>
              </a:rPr>
              <a:t>Kết</a:t>
            </a:r>
            <a:r>
              <a:rPr lang="en-US" sz="6400" dirty="0">
                <a:solidFill>
                  <a:schemeClr val="tx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chemeClr val="tx2"/>
                </a:solidFill>
                <a:latin typeface="Josefin Sans Bold" pitchFamily="2" charset="0"/>
              </a:rPr>
              <a:t>quả</a:t>
            </a:r>
            <a:r>
              <a:rPr lang="en-US" sz="6400" dirty="0">
                <a:solidFill>
                  <a:schemeClr val="tx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chemeClr val="tx2"/>
                </a:solidFill>
                <a:latin typeface="Josefin Sans Bold" pitchFamily="2" charset="0"/>
              </a:rPr>
              <a:t>chương</a:t>
            </a:r>
            <a:r>
              <a:rPr lang="en-US" sz="6400" dirty="0">
                <a:solidFill>
                  <a:schemeClr val="tx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chemeClr val="tx2"/>
                </a:solidFill>
                <a:latin typeface="Josefin Sans Bold" pitchFamily="2" charset="0"/>
              </a:rPr>
              <a:t>trình</a:t>
            </a:r>
            <a:endParaRPr lang="en-US" sz="6400" dirty="0">
              <a:solidFill>
                <a:schemeClr val="tx2"/>
              </a:solidFill>
              <a:latin typeface="Josefin Sans Bold" pitchFamily="2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6BE9C649-F8D4-40D3-A429-66802F1D7F47}"/>
              </a:ext>
            </a:extLst>
          </p:cNvPr>
          <p:cNvSpPr txBox="1"/>
          <p:nvPr/>
        </p:nvSpPr>
        <p:spPr>
          <a:xfrm>
            <a:off x="990600" y="2400300"/>
            <a:ext cx="9358914" cy="359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l">
              <a:lnSpc>
                <a:spcPts val="3480"/>
              </a:lnSpc>
              <a:buAutoNum type="arabicPeriod"/>
            </a:pP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Giao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diện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các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trang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bắt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buộc</a:t>
            </a:r>
            <a:endParaRPr lang="en-US" sz="2900" dirty="0">
              <a:solidFill>
                <a:srgbClr val="2B4B8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514350" indent="-514350" algn="l">
              <a:lnSpc>
                <a:spcPts val="3480"/>
              </a:lnSpc>
              <a:buAutoNum type="arabicPeriod"/>
            </a:pP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Quản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lý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bất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động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sản</a:t>
            </a:r>
            <a:endParaRPr lang="en-US" sz="2900" dirty="0">
              <a:solidFill>
                <a:srgbClr val="2B4B8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514350" indent="-514350" algn="l">
              <a:lnSpc>
                <a:spcPts val="3480"/>
              </a:lnSpc>
              <a:buAutoNum type="arabicPeriod"/>
            </a:pP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Quản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lý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người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dùng</a:t>
            </a:r>
            <a:endParaRPr lang="en-US" sz="2900" dirty="0">
              <a:solidFill>
                <a:srgbClr val="2B4B8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514350" indent="-514350" algn="l">
              <a:lnSpc>
                <a:spcPts val="3480"/>
              </a:lnSpc>
              <a:buAutoNum type="arabicPeriod"/>
            </a:pP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Hỗ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trợ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tải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nhiều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ảnh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lên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AWS S3</a:t>
            </a:r>
          </a:p>
          <a:p>
            <a:pPr marL="514350" indent="-514350" algn="l">
              <a:lnSpc>
                <a:spcPts val="3480"/>
              </a:lnSpc>
              <a:buAutoNum type="arabicPeriod"/>
            </a:pP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Xử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lý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tìm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kiếm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không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dấu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và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có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dấu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có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kết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quả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giống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nhau</a:t>
            </a:r>
            <a:endParaRPr lang="en-US" sz="2900" dirty="0">
              <a:solidFill>
                <a:srgbClr val="2B4B8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514350" indent="-514350" algn="l">
              <a:lnSpc>
                <a:spcPts val="3480"/>
              </a:lnSpc>
              <a:buAutoNum type="arabicPeriod"/>
            </a:pP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Response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trên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pc, mobile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và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tablet</a:t>
            </a:r>
          </a:p>
          <a:p>
            <a:pPr marL="514350" indent="-514350" algn="l">
              <a:lnSpc>
                <a:spcPts val="3480"/>
              </a:lnSpc>
              <a:buAutoNum type="arabicPeriod"/>
            </a:pP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Phân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quyền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xem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và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duyệt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in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bất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động</a:t>
            </a:r>
            <a:r>
              <a:rPr lang="en-US" sz="2900" dirty="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2900" dirty="0" err="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sản</a:t>
            </a:r>
            <a:endParaRPr lang="en-US" sz="2900" dirty="0">
              <a:solidFill>
                <a:srgbClr val="2B4B8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23736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A823EF-A1D4-41C8-932D-252CF30611AD}"/>
              </a:ext>
            </a:extLst>
          </p:cNvPr>
          <p:cNvSpPr txBox="1"/>
          <p:nvPr/>
        </p:nvSpPr>
        <p:spPr>
          <a:xfrm>
            <a:off x="381000" y="114300"/>
            <a:ext cx="1394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dirty="0" err="1">
                <a:solidFill>
                  <a:schemeClr val="tx2"/>
                </a:solidFill>
                <a:latin typeface="Josefin Sans Bold" pitchFamily="2" charset="0"/>
              </a:rPr>
              <a:t>Một</a:t>
            </a:r>
            <a:r>
              <a:rPr lang="en-US" sz="6400" dirty="0">
                <a:solidFill>
                  <a:schemeClr val="tx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chemeClr val="tx2"/>
                </a:solidFill>
                <a:latin typeface="Josefin Sans Bold" pitchFamily="2" charset="0"/>
              </a:rPr>
              <a:t>số</a:t>
            </a:r>
            <a:r>
              <a:rPr lang="en-US" sz="6400" dirty="0">
                <a:solidFill>
                  <a:schemeClr val="tx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chemeClr val="tx2"/>
                </a:solidFill>
                <a:latin typeface="Josefin Sans Bold" pitchFamily="2" charset="0"/>
              </a:rPr>
              <a:t>giao</a:t>
            </a:r>
            <a:r>
              <a:rPr lang="en-US" sz="6400" dirty="0">
                <a:solidFill>
                  <a:schemeClr val="tx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chemeClr val="tx2"/>
                </a:solidFill>
                <a:latin typeface="Josefin Sans Bold" pitchFamily="2" charset="0"/>
              </a:rPr>
              <a:t>diện</a:t>
            </a:r>
            <a:r>
              <a:rPr lang="en-US" sz="6400" dirty="0">
                <a:solidFill>
                  <a:schemeClr val="tx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chemeClr val="tx2"/>
                </a:solidFill>
                <a:latin typeface="Josefin Sans Bold" pitchFamily="2" charset="0"/>
              </a:rPr>
              <a:t>của</a:t>
            </a:r>
            <a:r>
              <a:rPr lang="en-US" sz="6400" dirty="0">
                <a:solidFill>
                  <a:schemeClr val="tx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chemeClr val="tx2"/>
                </a:solidFill>
                <a:latin typeface="Josefin Sans Bold" pitchFamily="2" charset="0"/>
              </a:rPr>
              <a:t>chương</a:t>
            </a:r>
            <a:r>
              <a:rPr lang="en-US" sz="6400" dirty="0">
                <a:solidFill>
                  <a:schemeClr val="tx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chemeClr val="tx2"/>
                </a:solidFill>
                <a:latin typeface="Josefin Sans Bold" pitchFamily="2" charset="0"/>
              </a:rPr>
              <a:t>trình</a:t>
            </a:r>
            <a:endParaRPr lang="en-US" sz="6400" dirty="0">
              <a:solidFill>
                <a:schemeClr val="tx2"/>
              </a:solidFill>
              <a:latin typeface="Josefin Sans 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9D371-5D68-4EA6-8A7E-1357607E9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" y="1222691"/>
            <a:ext cx="17689483" cy="86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74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5038E5-677D-408D-BB92-F6EDF390ABAE}"/>
              </a:ext>
            </a:extLst>
          </p:cNvPr>
          <p:cNvSpPr txBox="1"/>
          <p:nvPr/>
        </p:nvSpPr>
        <p:spPr>
          <a:xfrm>
            <a:off x="381000" y="114300"/>
            <a:ext cx="1394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dirty="0" err="1">
                <a:solidFill>
                  <a:schemeClr val="tx2"/>
                </a:solidFill>
                <a:latin typeface="Josefin Sans Bold" pitchFamily="2" charset="0"/>
              </a:rPr>
              <a:t>Một</a:t>
            </a:r>
            <a:r>
              <a:rPr lang="en-US" sz="6400" dirty="0">
                <a:solidFill>
                  <a:schemeClr val="tx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chemeClr val="tx2"/>
                </a:solidFill>
                <a:latin typeface="Josefin Sans Bold" pitchFamily="2" charset="0"/>
              </a:rPr>
              <a:t>số</a:t>
            </a:r>
            <a:r>
              <a:rPr lang="en-US" sz="6400" dirty="0">
                <a:solidFill>
                  <a:schemeClr val="tx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chemeClr val="tx2"/>
                </a:solidFill>
                <a:latin typeface="Josefin Sans Bold" pitchFamily="2" charset="0"/>
              </a:rPr>
              <a:t>giao</a:t>
            </a:r>
            <a:r>
              <a:rPr lang="en-US" sz="6400" dirty="0">
                <a:solidFill>
                  <a:schemeClr val="tx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chemeClr val="tx2"/>
                </a:solidFill>
                <a:latin typeface="Josefin Sans Bold" pitchFamily="2" charset="0"/>
              </a:rPr>
              <a:t>diện</a:t>
            </a:r>
            <a:r>
              <a:rPr lang="en-US" sz="6400" dirty="0">
                <a:solidFill>
                  <a:schemeClr val="tx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chemeClr val="tx2"/>
                </a:solidFill>
                <a:latin typeface="Josefin Sans Bold" pitchFamily="2" charset="0"/>
              </a:rPr>
              <a:t>của</a:t>
            </a:r>
            <a:r>
              <a:rPr lang="en-US" sz="6400" dirty="0">
                <a:solidFill>
                  <a:schemeClr val="tx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chemeClr val="tx2"/>
                </a:solidFill>
                <a:latin typeface="Josefin Sans Bold" pitchFamily="2" charset="0"/>
              </a:rPr>
              <a:t>chương</a:t>
            </a:r>
            <a:r>
              <a:rPr lang="en-US" sz="6400" dirty="0">
                <a:solidFill>
                  <a:schemeClr val="tx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chemeClr val="tx2"/>
                </a:solidFill>
                <a:latin typeface="Josefin Sans Bold" pitchFamily="2" charset="0"/>
              </a:rPr>
              <a:t>trình</a:t>
            </a:r>
            <a:endParaRPr lang="en-US" sz="6400" dirty="0">
              <a:solidFill>
                <a:schemeClr val="tx2"/>
              </a:solidFill>
              <a:latin typeface="Josefin Sans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939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367</Words>
  <Application>Microsoft Office PowerPoint</Application>
  <PresentationFormat>Custom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Josefin Sans Bold</vt:lpstr>
      <vt:lpstr>Josefin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dương Các thành phần Cùng kích thước &amp; Giả lập Công nghệ trong Giáo dục Bản thuyết trình Công nghệ</dc:title>
  <dc:creator>PC</dc:creator>
  <cp:lastModifiedBy>PC</cp:lastModifiedBy>
  <cp:revision>9</cp:revision>
  <dcterms:created xsi:type="dcterms:W3CDTF">2006-08-16T00:00:00Z</dcterms:created>
  <dcterms:modified xsi:type="dcterms:W3CDTF">2024-10-24T07:03:20Z</dcterms:modified>
  <dc:identifier>DAGUdR4vPns</dc:identifier>
</cp:coreProperties>
</file>